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94"/>
    <p:restoredTop sz="94648"/>
  </p:normalViewPr>
  <p:slideViewPr>
    <p:cSldViewPr snapToGrid="0" snapToObjects="1" showGuides="1">
      <p:cViewPr>
        <p:scale>
          <a:sx n="52" d="100"/>
          <a:sy n="52" d="100"/>
        </p:scale>
        <p:origin x="2600" y="16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346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23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727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26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187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53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62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1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533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385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355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0CDAE-8F9B-6E49-AAF6-9FC19269A625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342E06-1E2D-D342-944C-15961E02BB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3803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7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7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7.tiff"/><Relationship Id="rId6" Type="http://schemas.openxmlformats.org/officeDocument/2006/relationships/image" Target="../media/image6.png"/><Relationship Id="rId7" Type="http://schemas.openxmlformats.org/officeDocument/2006/relationships/image" Target="../media/image4.tiff"/><Relationship Id="rId8" Type="http://schemas.openxmlformats.org/officeDocument/2006/relationships/image" Target="../media/image5.tiff"/><Relationship Id="rId9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7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5" Type="http://schemas.openxmlformats.org/officeDocument/2006/relationships/image" Target="../media/image7.tiff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244384" y="227013"/>
            <a:ext cx="10515600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Imagine </a:t>
            </a:r>
            <a:r>
              <a:rPr lang="mr-IN" dirty="0" smtClean="0"/>
              <a:t>–</a:t>
            </a:r>
            <a:r>
              <a:rPr lang="en-US" dirty="0" smtClean="0"/>
              <a:t> establish the purpose and user stories(from user research); create a dialog sketch (script) for the happy paths; draw out user flow</a:t>
            </a:r>
          </a:p>
          <a:p>
            <a:r>
              <a:rPr lang="en-US" dirty="0" smtClean="0"/>
              <a:t>Practice </a:t>
            </a:r>
            <a:r>
              <a:rPr lang="mr-IN" dirty="0" smtClean="0"/>
              <a:t>–</a:t>
            </a:r>
            <a:r>
              <a:rPr lang="en-US" dirty="0" smtClean="0"/>
              <a:t> read scripts; refine for how humans speak; add for exceptions</a:t>
            </a:r>
          </a:p>
          <a:p>
            <a:r>
              <a:rPr lang="en-US" dirty="0" smtClean="0"/>
              <a:t>Build </a:t>
            </a:r>
            <a:r>
              <a:rPr lang="mr-IN" dirty="0" smtClean="0"/>
              <a:t>–</a:t>
            </a:r>
            <a:r>
              <a:rPr lang="en-US" dirty="0" smtClean="0"/>
              <a:t> code your scripts; test your interactions; refine and add utterances</a:t>
            </a:r>
          </a:p>
          <a:p>
            <a:endParaRPr lang="en-US" dirty="0"/>
          </a:p>
          <a:p>
            <a:r>
              <a:rPr lang="en-US" dirty="0" smtClean="0"/>
              <a:t>Iterative Process</a:t>
            </a:r>
          </a:p>
          <a:p>
            <a:r>
              <a:rPr lang="en-US" dirty="0" smtClean="0"/>
              <a:t>Focused on one user story </a:t>
            </a:r>
            <a:r>
              <a:rPr lang="mr-IN" dirty="0" smtClean="0"/>
              <a:t>–</a:t>
            </a:r>
            <a:r>
              <a:rPr lang="en-US" dirty="0" smtClean="0"/>
              <a:t> allowed team to become familiar with designing for voice vs UI; created content needed for building; allowed for adding complexity and surprises as we went</a:t>
            </a:r>
          </a:p>
        </p:txBody>
      </p:sp>
    </p:spTree>
    <p:extLst>
      <p:ext uri="{BB962C8B-B14F-4D97-AF65-F5344CB8AC3E}">
        <p14:creationId xmlns:p14="http://schemas.microsoft.com/office/powerpoint/2010/main" val="1662254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5" name="Rectangle 4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 Intent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218" y="2396026"/>
            <a:ext cx="2637690" cy="197655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205" y="2729724"/>
            <a:ext cx="1036669" cy="124400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7927" y="3973726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handler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909908" y="3429000"/>
            <a:ext cx="1434603" cy="262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393332" y="2889177"/>
            <a:ext cx="944690" cy="1079645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7103283" y="3098219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19"/>
          <p:cNvCxnSpPr/>
          <p:nvPr/>
        </p:nvCxnSpPr>
        <p:spPr>
          <a:xfrm rot="5400000">
            <a:off x="7235899" y="2879116"/>
            <a:ext cx="540072" cy="2719485"/>
          </a:xfrm>
          <a:prstGeom prst="curvedConnector2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19"/>
          <p:cNvCxnSpPr/>
          <p:nvPr/>
        </p:nvCxnSpPr>
        <p:spPr>
          <a:xfrm rot="5400000">
            <a:off x="4317040" y="2617081"/>
            <a:ext cx="29523" cy="3481476"/>
          </a:xfrm>
          <a:prstGeom prst="curvedConnector3">
            <a:avLst>
              <a:gd name="adj1" fmla="val 874312"/>
            </a:avLst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7789228" y="244432"/>
            <a:ext cx="215289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FoodService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“Index”: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FoodItem</a:t>
            </a:r>
            <a:r>
              <a:rPr lang="en-US" dirty="0" smtClean="0"/>
              <a:t>”: “string”,</a:t>
            </a:r>
          </a:p>
          <a:p>
            <a:r>
              <a:rPr lang="en-US" dirty="0" smtClean="0"/>
              <a:t>“Menu”: “Array”,</a:t>
            </a:r>
          </a:p>
          <a:p>
            <a:r>
              <a:rPr lang="en-US" dirty="0" smtClean="0"/>
              <a:t>“Price”: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Rating”:”number</a:t>
            </a:r>
            <a:r>
              <a:rPr lang="en-US" dirty="0" smtClean="0"/>
              <a:t>”,</a:t>
            </a:r>
          </a:p>
          <a:p>
            <a:r>
              <a:rPr lang="en-US" dirty="0" smtClean="0"/>
              <a:t>“Pairing”: “string”</a:t>
            </a:r>
          </a:p>
          <a:p>
            <a:r>
              <a:rPr lang="en-US" dirty="0"/>
              <a:t>}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5848" y="2506589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1. User asks for a menu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3308609" y="2251975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2. Utterance triggers lambda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9468473" y="2729724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3. Menu information grabbed from Food Service table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056372" y="4372581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4. Returns information</a:t>
            </a:r>
            <a:endParaRPr lang="en-US" dirty="0"/>
          </a:p>
        </p:txBody>
      </p:sp>
      <p:sp>
        <p:nvSpPr>
          <p:cNvPr id="38" name="TextBox 37"/>
          <p:cNvSpPr txBox="1"/>
          <p:nvPr/>
        </p:nvSpPr>
        <p:spPr>
          <a:xfrm>
            <a:off x="1333591" y="4704238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6. Responds to user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5146955" y="4746449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  <a:r>
              <a:rPr lang="en-US" dirty="0" smtClean="0"/>
              <a:t>. Parse information for appropriate response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9753363" y="5388614"/>
            <a:ext cx="2358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Intent returns: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Menu for time of day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Food included in menu</a:t>
            </a:r>
          </a:p>
        </p:txBody>
      </p:sp>
    </p:spTree>
    <p:extLst>
      <p:ext uri="{BB962C8B-B14F-4D97-AF65-F5344CB8AC3E}">
        <p14:creationId xmlns:p14="http://schemas.microsoft.com/office/powerpoint/2010/main" val="1554491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5" name="Rectangle 4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Amenity Intent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218" y="2396026"/>
            <a:ext cx="2637690" cy="197655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205" y="2729724"/>
            <a:ext cx="1036669" cy="124400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617927" y="3973726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handler</a:t>
            </a:r>
            <a:endParaRPr lang="en-US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3909908" y="3429000"/>
            <a:ext cx="1434603" cy="262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2" name="Picture 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393332" y="2889177"/>
            <a:ext cx="944690" cy="1079645"/>
          </a:xfrm>
          <a:prstGeom prst="rect">
            <a:avLst/>
          </a:prstGeom>
        </p:spPr>
      </p:pic>
      <p:cxnSp>
        <p:nvCxnSpPr>
          <p:cNvPr id="23" name="Straight Arrow Connector 22"/>
          <p:cNvCxnSpPr/>
          <p:nvPr/>
        </p:nvCxnSpPr>
        <p:spPr>
          <a:xfrm flipV="1">
            <a:off x="7103283" y="3098219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8087547" y="365125"/>
            <a:ext cx="274684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Amenities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“Index”: “number”,</a:t>
            </a:r>
          </a:p>
          <a:p>
            <a:r>
              <a:rPr lang="en-US" dirty="0" smtClean="0"/>
              <a:t>“Amenity”: “string”,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ClosingHour</a:t>
            </a:r>
            <a:r>
              <a:rPr lang="en-US" dirty="0" smtClean="0"/>
              <a:t>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OpeningHour</a:t>
            </a:r>
            <a:r>
              <a:rPr lang="en-US" dirty="0" smtClean="0"/>
              <a:t>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Location”:”string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cxnSp>
        <p:nvCxnSpPr>
          <p:cNvPr id="25" name="Straight Arrow Connector 19"/>
          <p:cNvCxnSpPr/>
          <p:nvPr/>
        </p:nvCxnSpPr>
        <p:spPr>
          <a:xfrm rot="5400000">
            <a:off x="7235899" y="2879116"/>
            <a:ext cx="540072" cy="2719485"/>
          </a:xfrm>
          <a:prstGeom prst="curvedConnector2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19"/>
          <p:cNvCxnSpPr/>
          <p:nvPr/>
        </p:nvCxnSpPr>
        <p:spPr>
          <a:xfrm rot="5400000">
            <a:off x="4317040" y="2617081"/>
            <a:ext cx="29523" cy="3481476"/>
          </a:xfrm>
          <a:prstGeom prst="curvedConnector3">
            <a:avLst>
              <a:gd name="adj1" fmla="val 874312"/>
            </a:avLst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0" y="2289613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1. User asks for amenity information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3308609" y="2251975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2. Utterance triggers lambda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468473" y="2729724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3. Amenity information grabbed from Food Service table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056372" y="4372581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4. Returns information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333591" y="4704238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6. Responds to user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146955" y="4746449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  <a:r>
              <a:rPr lang="en-US" dirty="0" smtClean="0"/>
              <a:t>. Parse information for appropriate response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9753363" y="5388614"/>
            <a:ext cx="2358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Intent returns: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Amenity hours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Hours remaining for use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Card with location</a:t>
            </a:r>
          </a:p>
        </p:txBody>
      </p:sp>
    </p:spTree>
    <p:extLst>
      <p:ext uri="{BB962C8B-B14F-4D97-AF65-F5344CB8AC3E}">
        <p14:creationId xmlns:p14="http://schemas.microsoft.com/office/powerpoint/2010/main" val="48506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1626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4458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mgstigler</a:t>
            </a:r>
            <a:r>
              <a:rPr lang="en-US" dirty="0" smtClean="0"/>
              <a:t>/</a:t>
            </a:r>
            <a:r>
              <a:rPr lang="en-US" dirty="0" err="1" smtClean="0"/>
              <a:t>SuiteService.git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838200" y="344990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Suite Service Skill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8200" y="4775472"/>
            <a:ext cx="108908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you would like to access our skill to test it with your own device, send us your email and we can add you to our</a:t>
            </a:r>
          </a:p>
          <a:p>
            <a:r>
              <a:rPr lang="en-US" dirty="0" smtClean="0"/>
              <a:t>Developer Portal.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54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530463"/>
            <a:ext cx="9144000" cy="1797073"/>
          </a:xfrm>
        </p:spPr>
        <p:txBody>
          <a:bodyPr/>
          <a:lstStyle/>
          <a:p>
            <a:r>
              <a:rPr lang="en-US" dirty="0" smtClean="0"/>
              <a:t>Suite Service Architecture Flows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812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Guest Registration</a:t>
            </a:r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7" name="Rectangle 6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544" y="2874003"/>
            <a:ext cx="1004006" cy="955988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0609" y="2538987"/>
            <a:ext cx="1626020" cy="16260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317" y="1028339"/>
            <a:ext cx="1036669" cy="124400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316" y="5147436"/>
            <a:ext cx="1036669" cy="124400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9849462" y="2889177"/>
            <a:ext cx="944690" cy="107964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267752" y="2169655"/>
            <a:ext cx="7788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/room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5159695" y="1448435"/>
            <a:ext cx="672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POST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5159695" y="5592409"/>
            <a:ext cx="554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GET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316" y="2868945"/>
            <a:ext cx="1036669" cy="1244002"/>
          </a:xfrm>
          <a:prstGeom prst="rect">
            <a:avLst/>
          </a:prstGeom>
        </p:spPr>
      </p:pic>
      <p:sp>
        <p:nvSpPr>
          <p:cNvPr id="32" name="TextBox 31"/>
          <p:cNvSpPr txBox="1"/>
          <p:nvPr/>
        </p:nvSpPr>
        <p:spPr>
          <a:xfrm>
            <a:off x="5159695" y="3272216"/>
            <a:ext cx="5629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PUT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5839634" y="2285753"/>
            <a:ext cx="1322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createRoom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5987549" y="6394308"/>
            <a:ext cx="10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getRoom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5802061" y="4170666"/>
            <a:ext cx="1397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updateRoom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8995706" y="4225373"/>
            <a:ext cx="265220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Guests</a:t>
            </a:r>
          </a:p>
          <a:p>
            <a:r>
              <a:rPr lang="en-US" dirty="0" smtClean="0"/>
              <a:t>{</a:t>
            </a:r>
            <a:br>
              <a:rPr lang="en-US" dirty="0" smtClean="0"/>
            </a:br>
            <a:r>
              <a:rPr lang="en-US" dirty="0" smtClean="0"/>
              <a:t>“</a:t>
            </a:r>
            <a:r>
              <a:rPr lang="en-US" dirty="0" err="1" smtClean="0"/>
              <a:t>AlexaId</a:t>
            </a:r>
            <a:r>
              <a:rPr lang="en-US" dirty="0" smtClean="0"/>
              <a:t>” : “string”,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RoomNumber</a:t>
            </a:r>
            <a:r>
              <a:rPr lang="en-US" dirty="0" smtClean="0"/>
              <a:t>” : “string”,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Fname</a:t>
            </a:r>
            <a:r>
              <a:rPr lang="en-US" dirty="0" smtClean="0"/>
              <a:t>” : “string”,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Lname</a:t>
            </a:r>
            <a:r>
              <a:rPr lang="en-US" dirty="0" smtClean="0"/>
              <a:t>” : “string”,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PhoneNumber</a:t>
            </a:r>
            <a:r>
              <a:rPr lang="en-US" dirty="0" smtClean="0"/>
              <a:t>” : “string”</a:t>
            </a:r>
          </a:p>
          <a:p>
            <a:r>
              <a:rPr lang="en-US" dirty="0"/>
              <a:t>}</a:t>
            </a:r>
            <a:endParaRPr lang="en-US" dirty="0" smtClean="0"/>
          </a:p>
        </p:txBody>
      </p:sp>
      <p:cxnSp>
        <p:nvCxnSpPr>
          <p:cNvPr id="37" name="Straight Arrow Connector 36"/>
          <p:cNvCxnSpPr>
            <a:stCxn id="18" idx="3"/>
            <a:endCxn id="20" idx="1"/>
          </p:cNvCxnSpPr>
          <p:nvPr/>
        </p:nvCxnSpPr>
        <p:spPr>
          <a:xfrm>
            <a:off x="1634550" y="3351997"/>
            <a:ext cx="1156059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 flipV="1">
            <a:off x="4338431" y="2004710"/>
            <a:ext cx="914400" cy="95348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356296" y="3748958"/>
            <a:ext cx="896535" cy="175768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4416629" y="3369438"/>
            <a:ext cx="604017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199238" y="3409418"/>
            <a:ext cx="2292492" cy="1958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21845" y="2296446"/>
            <a:ext cx="2292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1. </a:t>
            </a:r>
            <a:r>
              <a:rPr lang="en-US" dirty="0" smtClean="0"/>
              <a:t>Assign guest a room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7556718" y="2125758"/>
            <a:ext cx="4220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Update the room with guest information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42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5" name="Rectangle 4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Alerts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45" y="2466988"/>
            <a:ext cx="2637690" cy="19765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636" y="2662992"/>
            <a:ext cx="1036669" cy="124400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232079" y="3984361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handler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349794" y="2951005"/>
            <a:ext cx="1004006" cy="955988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03026" y="2615989"/>
            <a:ext cx="1626020" cy="162602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7761424" y="2293660"/>
            <a:ext cx="796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/alerts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9111274" y="2947860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9154137" y="3889173"/>
            <a:ext cx="1005862" cy="178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9331769" y="2517843"/>
            <a:ext cx="5549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mtClean="0"/>
              <a:t>GET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9331769" y="4047945"/>
            <a:ext cx="6721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POST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587070" y="2827348"/>
            <a:ext cx="944690" cy="1079645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139981" y="55630"/>
            <a:ext cx="2065887" cy="24622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Alerts</a:t>
            </a:r>
          </a:p>
          <a:p>
            <a:r>
              <a:rPr lang="en-US" sz="1400" dirty="0" smtClean="0"/>
              <a:t>{ </a:t>
            </a:r>
          </a:p>
          <a:p>
            <a:r>
              <a:rPr lang="en-US" sz="1400" dirty="0" smtClean="0"/>
              <a:t>“Message” : “string”,</a:t>
            </a:r>
          </a:p>
          <a:p>
            <a:r>
              <a:rPr lang="en-US" sz="1400" dirty="0" smtClean="0"/>
              <a:t>“Service”: “string”,</a:t>
            </a:r>
          </a:p>
          <a:p>
            <a:r>
              <a:rPr lang="en-US" sz="1400" dirty="0" smtClean="0"/>
              <a:t>“</a:t>
            </a:r>
            <a:r>
              <a:rPr lang="en-US" sz="1400" dirty="0" err="1" smtClean="0"/>
              <a:t>Fname</a:t>
            </a:r>
            <a:r>
              <a:rPr lang="en-US" sz="1400" dirty="0" smtClean="0"/>
              <a:t>”: “string”,</a:t>
            </a:r>
          </a:p>
          <a:p>
            <a:r>
              <a:rPr lang="en-US" sz="1400" dirty="0" smtClean="0"/>
              <a:t>“</a:t>
            </a:r>
            <a:r>
              <a:rPr lang="en-US" sz="1400" dirty="0" err="1" smtClean="0"/>
              <a:t>Lname</a:t>
            </a:r>
            <a:r>
              <a:rPr lang="en-US" sz="1400" dirty="0" smtClean="0"/>
              <a:t>”: “string”,</a:t>
            </a:r>
          </a:p>
          <a:p>
            <a:r>
              <a:rPr lang="en-US" sz="1400" dirty="0" smtClean="0"/>
              <a:t>“</a:t>
            </a:r>
            <a:r>
              <a:rPr lang="en-US" sz="1400" dirty="0" err="1" smtClean="0"/>
              <a:t>PhoneNumber</a:t>
            </a:r>
            <a:r>
              <a:rPr lang="en-US" sz="1400" dirty="0" smtClean="0"/>
              <a:t>”:”string”,</a:t>
            </a:r>
          </a:p>
          <a:p>
            <a:r>
              <a:rPr lang="en-US" sz="1400" dirty="0" smtClean="0"/>
              <a:t>“</a:t>
            </a:r>
            <a:r>
              <a:rPr lang="en-US" sz="1400" dirty="0" err="1" smtClean="0"/>
              <a:t>RoomNumber</a:t>
            </a:r>
            <a:r>
              <a:rPr lang="en-US" sz="1400" dirty="0" smtClean="0"/>
              <a:t>”: “string”,</a:t>
            </a:r>
          </a:p>
          <a:p>
            <a:r>
              <a:rPr lang="en-US" sz="1400" dirty="0" smtClean="0"/>
              <a:t>“Timestamp” : “</a:t>
            </a:r>
            <a:r>
              <a:rPr lang="en-US" sz="1400" dirty="0" err="1" smtClean="0"/>
              <a:t>DateObj</a:t>
            </a:r>
            <a:r>
              <a:rPr lang="en-US" sz="1400" dirty="0" smtClean="0"/>
              <a:t>”,</a:t>
            </a:r>
          </a:p>
          <a:p>
            <a:r>
              <a:rPr lang="en-US" sz="1400" dirty="0" smtClean="0"/>
              <a:t>“</a:t>
            </a:r>
            <a:r>
              <a:rPr lang="en-US" sz="1400" dirty="0" err="1" smtClean="0"/>
              <a:t>isActive</a:t>
            </a:r>
            <a:r>
              <a:rPr lang="en-US" sz="1400" dirty="0" smtClean="0"/>
              <a:t>”: bool</a:t>
            </a:r>
          </a:p>
          <a:p>
            <a:r>
              <a:rPr lang="en-US" sz="1400" dirty="0"/>
              <a:t>}</a:t>
            </a:r>
          </a:p>
        </p:txBody>
      </p:sp>
      <p:cxnSp>
        <p:nvCxnSpPr>
          <p:cNvPr id="29" name="Straight Arrow Connector 28"/>
          <p:cNvCxnSpPr/>
          <p:nvPr/>
        </p:nvCxnSpPr>
        <p:spPr>
          <a:xfrm flipV="1">
            <a:off x="4297021" y="3367170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623758" y="2926703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 flipH="1" flipV="1">
            <a:off x="6565041" y="3915384"/>
            <a:ext cx="1005862" cy="178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424" y="5192952"/>
            <a:ext cx="1036669" cy="1244002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57717" y="4984089"/>
            <a:ext cx="1539304" cy="1439780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8264355" y="4184646"/>
            <a:ext cx="15403" cy="79944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 flipV="1">
            <a:off x="4414602" y="5814953"/>
            <a:ext cx="3156301" cy="22206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632561" y="6446938"/>
            <a:ext cx="1294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alertService</a:t>
            </a:r>
            <a:endParaRPr lang="en-US" dirty="0"/>
          </a:p>
        </p:txBody>
      </p:sp>
      <p:cxnSp>
        <p:nvCxnSpPr>
          <p:cNvPr id="43" name="Straight Arrow Connector 42"/>
          <p:cNvCxnSpPr/>
          <p:nvPr/>
        </p:nvCxnSpPr>
        <p:spPr>
          <a:xfrm flipV="1">
            <a:off x="2238763" y="3455265"/>
            <a:ext cx="576150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21845" y="2296446"/>
            <a:ext cx="2599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1. Guest asks for a service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2992049" y="1335688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</a:t>
            </a:r>
            <a:r>
              <a:rPr lang="en-US" dirty="0" smtClean="0"/>
              <a:t>. Handler takes found utterance and posts it to the Alerts table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9206555" y="1858057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3. Alert shows up on UI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9111274" y="4630609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</a:t>
            </a:r>
            <a:r>
              <a:rPr lang="en-US" dirty="0" smtClean="0"/>
              <a:t>. Alert is labeled inactive after click and sent to lambda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831491" y="4798017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5. Lambda sends text to Guest with alert using SNS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661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903951"/>
            <a:ext cx="9144000" cy="1050098"/>
          </a:xfrm>
        </p:spPr>
        <p:txBody>
          <a:bodyPr/>
          <a:lstStyle/>
          <a:p>
            <a:r>
              <a:rPr lang="en-US" dirty="0" smtClean="0"/>
              <a:t>Intent Flows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74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5" name="Rectangle 4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Service Intent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218" y="2396026"/>
            <a:ext cx="2637690" cy="197655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205" y="2729724"/>
            <a:ext cx="1036669" cy="1244002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617927" y="3973726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handler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3909908" y="3429000"/>
            <a:ext cx="1434603" cy="262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393332" y="2889177"/>
            <a:ext cx="944690" cy="1079645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V="1">
            <a:off x="7103283" y="3098219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056372" y="2211360"/>
            <a:ext cx="1544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ServiceLookup</a:t>
            </a:r>
            <a:endParaRPr lang="en-US" dirty="0"/>
          </a:p>
        </p:txBody>
      </p:sp>
      <p:cxnSp>
        <p:nvCxnSpPr>
          <p:cNvPr id="20" name="Straight Arrow Connector 19"/>
          <p:cNvCxnSpPr>
            <a:stCxn id="17" idx="2"/>
          </p:cNvCxnSpPr>
          <p:nvPr/>
        </p:nvCxnSpPr>
        <p:spPr>
          <a:xfrm rot="5400000">
            <a:off x="7235899" y="2879116"/>
            <a:ext cx="540072" cy="2719485"/>
          </a:xfrm>
          <a:prstGeom prst="curvedConnector2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19"/>
          <p:cNvCxnSpPr>
            <a:stCxn id="14" idx="2"/>
            <a:endCxn id="12" idx="2"/>
          </p:cNvCxnSpPr>
          <p:nvPr/>
        </p:nvCxnSpPr>
        <p:spPr>
          <a:xfrm rot="5400000">
            <a:off x="4317040" y="2617081"/>
            <a:ext cx="29523" cy="3481476"/>
          </a:xfrm>
          <a:prstGeom prst="curvedConnector3">
            <a:avLst>
              <a:gd name="adj1" fmla="val 874312"/>
            </a:avLst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5848" y="2506589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1. User asks for a service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08609" y="2251975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2. Utterance triggers lambda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326445" y="1266194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3. Confirm utterance is a service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6979042" y="4730022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4. Returns confirmation to lambda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4893048" y="4889576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5. Trigger Alerts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333591" y="4704238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6. Responds to user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9833020" y="5514817"/>
            <a:ext cx="23589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Intent returns: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service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Multiple services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Alert for service</a:t>
            </a:r>
          </a:p>
        </p:txBody>
      </p:sp>
    </p:spTree>
    <p:extLst>
      <p:ext uri="{BB962C8B-B14F-4D97-AF65-F5344CB8AC3E}">
        <p14:creationId xmlns:p14="http://schemas.microsoft.com/office/powerpoint/2010/main" val="21220065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Service Intent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228546" y="5454357"/>
            <a:ext cx="2210091" cy="1204754"/>
            <a:chOff x="7010400" y="5386022"/>
            <a:chExt cx="1981200" cy="1079982"/>
          </a:xfrm>
        </p:grpSpPr>
        <p:sp>
          <p:nvSpPr>
            <p:cNvPr id="12" name="Rectangle 11"/>
            <p:cNvSpPr/>
            <p:nvPr/>
          </p:nvSpPr>
          <p:spPr>
            <a:xfrm>
              <a:off x="7010400" y="5386022"/>
              <a:ext cx="1981200" cy="107998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7051350" y="5386022"/>
              <a:ext cx="41549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b="1" dirty="0" smtClean="0"/>
                <a:t>Key:</a:t>
              </a:r>
              <a:endParaRPr lang="en-US" sz="1000" b="1" dirty="0"/>
            </a:p>
          </p:txBody>
        </p:sp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1832" y="5709272"/>
              <a:ext cx="142049" cy="170459"/>
            </a:xfrm>
            <a:prstGeom prst="rect">
              <a:avLst/>
            </a:prstGeom>
          </p:spPr>
        </p:pic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88944" y="6172200"/>
              <a:ext cx="140313" cy="1813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" name="TextBox 15"/>
            <p:cNvSpPr txBox="1"/>
            <p:nvPr/>
          </p:nvSpPr>
          <p:spPr>
            <a:xfrm>
              <a:off x="7383981" y="5686779"/>
              <a:ext cx="737702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Lambda</a:t>
              </a:r>
              <a:endParaRPr lang="en-US" sz="8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383981" y="5895752"/>
              <a:ext cx="909899" cy="1931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Amazon </a:t>
              </a:r>
              <a:r>
                <a:rPr lang="en-US" sz="800" dirty="0" err="1" smtClean="0"/>
                <a:t>DynamoDB</a:t>
              </a:r>
              <a:endParaRPr lang="en-US" sz="8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383981" y="6155167"/>
              <a:ext cx="933269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 smtClean="0"/>
                <a:t>AWS API Gateway</a:t>
              </a:r>
              <a:endParaRPr lang="en-US" sz="800" dirty="0"/>
            </a:p>
          </p:txBody>
        </p: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14880" y="6062301"/>
            <a:ext cx="182197" cy="208225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2218" y="2396026"/>
            <a:ext cx="2637690" cy="1976555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205" y="2729724"/>
            <a:ext cx="1036669" cy="1244002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5617927" y="3973726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handler</a:t>
            </a:r>
            <a:endParaRPr lang="en-US" dirty="0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3909908" y="3429000"/>
            <a:ext cx="1434603" cy="262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393332" y="2889177"/>
            <a:ext cx="944690" cy="1079645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 flipV="1">
            <a:off x="7103283" y="3098219"/>
            <a:ext cx="953089" cy="31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789228" y="244432"/>
            <a:ext cx="215289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FoodService</a:t>
            </a:r>
            <a:r>
              <a:rPr lang="en-US" dirty="0" smtClean="0"/>
              <a:t> </a:t>
            </a:r>
          </a:p>
          <a:p>
            <a:r>
              <a:rPr lang="en-US" dirty="0" smtClean="0"/>
              <a:t>{</a:t>
            </a:r>
          </a:p>
          <a:p>
            <a:r>
              <a:rPr lang="en-US" dirty="0" smtClean="0"/>
              <a:t>“Index”: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FoodItem</a:t>
            </a:r>
            <a:r>
              <a:rPr lang="en-US" dirty="0" smtClean="0"/>
              <a:t>”: “string”,</a:t>
            </a:r>
          </a:p>
          <a:p>
            <a:r>
              <a:rPr lang="en-US" dirty="0" smtClean="0"/>
              <a:t>“Menu”: “Array”,</a:t>
            </a:r>
          </a:p>
          <a:p>
            <a:r>
              <a:rPr lang="en-US" dirty="0" smtClean="0"/>
              <a:t>“Price”: “number”,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Rating”:”number</a:t>
            </a:r>
            <a:r>
              <a:rPr lang="en-US" dirty="0" smtClean="0"/>
              <a:t>”,</a:t>
            </a:r>
          </a:p>
          <a:p>
            <a:r>
              <a:rPr lang="en-US" dirty="0" smtClean="0"/>
              <a:t>“Pairing”: “string”</a:t>
            </a:r>
          </a:p>
          <a:p>
            <a:r>
              <a:rPr lang="en-US" dirty="0"/>
              <a:t>}</a:t>
            </a:r>
          </a:p>
        </p:txBody>
      </p:sp>
      <p:cxnSp>
        <p:nvCxnSpPr>
          <p:cNvPr id="40" name="Straight Arrow Connector 19"/>
          <p:cNvCxnSpPr/>
          <p:nvPr/>
        </p:nvCxnSpPr>
        <p:spPr>
          <a:xfrm rot="5400000">
            <a:off x="7235899" y="2879116"/>
            <a:ext cx="540072" cy="2719485"/>
          </a:xfrm>
          <a:prstGeom prst="curvedConnector2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19"/>
          <p:cNvCxnSpPr/>
          <p:nvPr/>
        </p:nvCxnSpPr>
        <p:spPr>
          <a:xfrm rot="5400000">
            <a:off x="4317040" y="2617081"/>
            <a:ext cx="29523" cy="3481476"/>
          </a:xfrm>
          <a:prstGeom prst="curvedConnector3">
            <a:avLst>
              <a:gd name="adj1" fmla="val 874312"/>
            </a:avLst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5848" y="2506589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1. User asks for food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3308609" y="2251975"/>
            <a:ext cx="23589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2. Utterance triggers lambda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9468473" y="2729724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3. Food information grabbed from Food Service table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8056372" y="4372581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4. Returns information</a:t>
            </a:r>
            <a:endParaRPr lang="en-US" dirty="0"/>
          </a:p>
        </p:txBody>
      </p:sp>
      <p:sp>
        <p:nvSpPr>
          <p:cNvPr id="48" name="TextBox 47"/>
          <p:cNvSpPr txBox="1"/>
          <p:nvPr/>
        </p:nvSpPr>
        <p:spPr>
          <a:xfrm>
            <a:off x="1333591" y="4704238"/>
            <a:ext cx="23589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6. Responds to user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916510" y="4914688"/>
            <a:ext cx="2358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</a:t>
            </a:r>
            <a:r>
              <a:rPr lang="en-US" dirty="0" smtClean="0"/>
              <a:t>. Parse information for appropriate response</a:t>
            </a:r>
            <a:endParaRPr lang="en-US" dirty="0"/>
          </a:p>
        </p:txBody>
      </p:sp>
      <p:sp>
        <p:nvSpPr>
          <p:cNvPr id="50" name="TextBox 49"/>
          <p:cNvSpPr txBox="1"/>
          <p:nvPr/>
        </p:nvSpPr>
        <p:spPr>
          <a:xfrm>
            <a:off x="9753363" y="5388614"/>
            <a:ext cx="2358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Intent returns: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Food information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Card with food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Food for particular hour of day</a:t>
            </a:r>
          </a:p>
        </p:txBody>
      </p:sp>
    </p:spTree>
    <p:extLst>
      <p:ext uri="{BB962C8B-B14F-4D97-AF65-F5344CB8AC3E}">
        <p14:creationId xmlns:p14="http://schemas.microsoft.com/office/powerpoint/2010/main" val="1302739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637</Words>
  <Application>Microsoft Macintosh PowerPoint</Application>
  <PresentationFormat>Widescreen</PresentationFormat>
  <Paragraphs>152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Mangal</vt:lpstr>
      <vt:lpstr>Arial</vt:lpstr>
      <vt:lpstr>Office Theme</vt:lpstr>
      <vt:lpstr>Design Process</vt:lpstr>
      <vt:lpstr>Appendix</vt:lpstr>
      <vt:lpstr>Github</vt:lpstr>
      <vt:lpstr>Suite Service Architecture Flows</vt:lpstr>
      <vt:lpstr>Guest Registration</vt:lpstr>
      <vt:lpstr>Alerts</vt:lpstr>
      <vt:lpstr>Intent Flows</vt:lpstr>
      <vt:lpstr>Service Intent</vt:lpstr>
      <vt:lpstr>Food Service Intent</vt:lpstr>
      <vt:lpstr>Menu Intent</vt:lpstr>
      <vt:lpstr>Amenity Intent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Process</dc:title>
  <dc:creator>Microsoft Office User</dc:creator>
  <cp:lastModifiedBy>Microsoft Office User</cp:lastModifiedBy>
  <cp:revision>2</cp:revision>
  <dcterms:created xsi:type="dcterms:W3CDTF">2017-08-14T19:14:41Z</dcterms:created>
  <dcterms:modified xsi:type="dcterms:W3CDTF">2017-08-14T19:26:17Z</dcterms:modified>
</cp:coreProperties>
</file>

<file path=docProps/thumbnail.jpeg>
</file>